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docx" ContentType="application/vnd.openxmlformats-officedocument.wordprocessingml.document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9" r:id="rId3"/>
    <p:sldId id="258" r:id="rId4"/>
    <p:sldId id="261" r:id="rId5"/>
    <p:sldId id="262" r:id="rId6"/>
    <p:sldId id="263" r:id="rId7"/>
    <p:sldId id="271" r:id="rId8"/>
    <p:sldId id="265" r:id="rId9"/>
    <p:sldId id="260" r:id="rId10"/>
    <p:sldId id="264" r:id="rId11"/>
    <p:sldId id="268" r:id="rId12"/>
    <p:sldId id="266" r:id="rId13"/>
    <p:sldId id="267" r:id="rId14"/>
    <p:sldId id="269" r:id="rId15"/>
    <p:sldId id="27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4" autoAdjust="0"/>
    <p:restoredTop sz="94660"/>
  </p:normalViewPr>
  <p:slideViewPr>
    <p:cSldViewPr snapToGrid="0">
      <p:cViewPr>
        <p:scale>
          <a:sx n="70" d="100"/>
          <a:sy n="70" d="100"/>
        </p:scale>
        <p:origin x="1278" y="11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CB96F-3A7A-4340-99E0-D9779098CA4B}" type="datetimeFigureOut">
              <a:rPr lang="en-US" smtClean="0"/>
              <a:t>12/19/2018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A90A4-6DBB-4709-A21C-48E4B6BE45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9764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CB96F-3A7A-4340-99E0-D9779098CA4B}" type="datetimeFigureOut">
              <a:rPr lang="en-US" smtClean="0"/>
              <a:t>12/19/2018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A90A4-6DBB-4709-A21C-48E4B6BE45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9093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CB96F-3A7A-4340-99E0-D9779098CA4B}" type="datetimeFigureOut">
              <a:rPr lang="en-US" smtClean="0"/>
              <a:t>12/19/2018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A90A4-6DBB-4709-A21C-48E4B6BE45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0251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CB96F-3A7A-4340-99E0-D9779098CA4B}" type="datetimeFigureOut">
              <a:rPr lang="en-US" smtClean="0"/>
              <a:t>12/19/2018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A90A4-6DBB-4709-A21C-48E4B6BE45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016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CB96F-3A7A-4340-99E0-D9779098CA4B}" type="datetimeFigureOut">
              <a:rPr lang="en-US" smtClean="0"/>
              <a:t>12/19/2018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A90A4-6DBB-4709-A21C-48E4B6BE45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9859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CB96F-3A7A-4340-99E0-D9779098CA4B}" type="datetimeFigureOut">
              <a:rPr lang="en-US" smtClean="0"/>
              <a:t>12/19/2018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A90A4-6DBB-4709-A21C-48E4B6BE45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3554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CB96F-3A7A-4340-99E0-D9779098CA4B}" type="datetimeFigureOut">
              <a:rPr lang="en-US" smtClean="0"/>
              <a:t>12/19/2018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A90A4-6DBB-4709-A21C-48E4B6BE45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2028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CB96F-3A7A-4340-99E0-D9779098CA4B}" type="datetimeFigureOut">
              <a:rPr lang="en-US" smtClean="0"/>
              <a:t>12/19/2018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A90A4-6DBB-4709-A21C-48E4B6BE45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3139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CB96F-3A7A-4340-99E0-D9779098CA4B}" type="datetimeFigureOut">
              <a:rPr lang="en-US" smtClean="0"/>
              <a:t>12/19/2018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A90A4-6DBB-4709-A21C-48E4B6BE45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7129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CB96F-3A7A-4340-99E0-D9779098CA4B}" type="datetimeFigureOut">
              <a:rPr lang="en-US" smtClean="0"/>
              <a:t>12/19/2018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A90A4-6DBB-4709-A21C-48E4B6BE45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8252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CB96F-3A7A-4340-99E0-D9779098CA4B}" type="datetimeFigureOut">
              <a:rPr lang="en-US" smtClean="0"/>
              <a:t>12/19/2018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A90A4-6DBB-4709-A21C-48E4B6BE45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2320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1CB96F-3A7A-4340-99E0-D9779098CA4B}" type="datetimeFigureOut">
              <a:rPr lang="en-US" smtClean="0"/>
              <a:t>12/19/2018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BA90A4-6DBB-4709-A21C-48E4B6BE45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166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8.png"/><Relationship Id="rId4" Type="http://schemas.openxmlformats.org/officeDocument/2006/relationships/image" Target="../media/image17.wm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7" Type="http://schemas.openxmlformats.org/officeDocument/2006/relationships/image" Target="../media/image11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Engineering in practice</a:t>
            </a:r>
            <a:r>
              <a:rPr lang="en-US" dirty="0" smtClean="0"/>
              <a:t> update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947" y="3588544"/>
            <a:ext cx="5274056" cy="25610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7427" y="1690688"/>
            <a:ext cx="5060949" cy="3795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94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Natural language modelled requirements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760998128"/>
              </p:ext>
            </p:extLst>
          </p:nvPr>
        </p:nvGraphicFramePr>
        <p:xfrm>
          <a:off x="7669618" y="2073017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1" name="Document" showAsIcon="1" r:id="rId3" imgW="914400" imgH="771480" progId="Word.Document.12">
                  <p:embed/>
                </p:oleObj>
              </mc:Choice>
              <mc:Fallback>
                <p:oleObj name="Document" showAsIcon="1" r:id="rId3" imgW="914400" imgH="77148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669618" y="2073017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1817501"/>
            <a:ext cx="5849679" cy="4757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534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Matlab</a:t>
            </a:r>
            <a:r>
              <a:rPr lang="en-US" dirty="0" smtClean="0"/>
              <a:t> model “blinkers” SWC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5498" y="1825625"/>
            <a:ext cx="8061004" cy="4351338"/>
          </a:xfrm>
        </p:spPr>
      </p:pic>
    </p:spTree>
    <p:extLst>
      <p:ext uri="{BB962C8B-B14F-4D97-AF65-F5344CB8AC3E}">
        <p14:creationId xmlns:p14="http://schemas.microsoft.com/office/powerpoint/2010/main" val="940103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Matlab</a:t>
            </a:r>
            <a:r>
              <a:rPr lang="en-US" dirty="0" smtClean="0"/>
              <a:t> model “blinkers” SWC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8708254" cy="4351338"/>
          </a:xfrm>
        </p:spPr>
      </p:pic>
    </p:spTree>
    <p:extLst>
      <p:ext uri="{BB962C8B-B14F-4D97-AF65-F5344CB8AC3E}">
        <p14:creationId xmlns:p14="http://schemas.microsoft.com/office/powerpoint/2010/main" val="3751683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Matlab</a:t>
            </a:r>
            <a:r>
              <a:rPr lang="en-US" dirty="0" smtClean="0"/>
              <a:t> model “blinkers” SWC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62528"/>
            <a:ext cx="10515600" cy="4277532"/>
          </a:xfrm>
        </p:spPr>
      </p:pic>
    </p:spTree>
    <p:extLst>
      <p:ext uri="{BB962C8B-B14F-4D97-AF65-F5344CB8AC3E}">
        <p14:creationId xmlns:p14="http://schemas.microsoft.com/office/powerpoint/2010/main" val="2512375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Time diagram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41" y="2145599"/>
            <a:ext cx="11244359" cy="3968597"/>
          </a:xfrm>
        </p:spPr>
      </p:pic>
    </p:spTree>
    <p:extLst>
      <p:ext uri="{BB962C8B-B14F-4D97-AF65-F5344CB8AC3E}">
        <p14:creationId xmlns:p14="http://schemas.microsoft.com/office/powerpoint/2010/main" val="1125979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01" y="136477"/>
            <a:ext cx="12128699" cy="6564573"/>
          </a:xfrm>
        </p:spPr>
      </p:pic>
    </p:spTree>
    <p:extLst>
      <p:ext uri="{BB962C8B-B14F-4D97-AF65-F5344CB8AC3E}">
        <p14:creationId xmlns:p14="http://schemas.microsoft.com/office/powerpoint/2010/main" val="1440774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Customer requirements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 smtClean="0"/>
              <a:t>Overview: The product is low-cost vehicle cluster with display, audio feedback device</a:t>
            </a:r>
          </a:p>
          <a:p>
            <a:endParaRPr lang="en-US" sz="1800" dirty="0" smtClean="0"/>
          </a:p>
          <a:p>
            <a:r>
              <a:rPr lang="en-US" sz="1800" dirty="0" smtClean="0"/>
              <a:t>SR1. For all visual information flow to the user the product shall support color display</a:t>
            </a:r>
          </a:p>
          <a:p>
            <a:r>
              <a:rPr lang="en-US" sz="1800" dirty="0" smtClean="0"/>
              <a:t>SR2. The product HMI and vehicle data processing functions shall be independent</a:t>
            </a:r>
          </a:p>
          <a:p>
            <a:r>
              <a:rPr lang="en-US" sz="1800" dirty="0" smtClean="0"/>
              <a:t>SR3. The product shall ensure authenticity of communication</a:t>
            </a:r>
          </a:p>
          <a:p>
            <a:r>
              <a:rPr lang="en-US" sz="1800" dirty="0" smtClean="0"/>
              <a:t>SR4. The product shall provide audible and visual clues for blinkers activated by digital input</a:t>
            </a:r>
          </a:p>
          <a:p>
            <a:r>
              <a:rPr lang="en-US" sz="1800" dirty="0" smtClean="0"/>
              <a:t>SR5. The product shall support manufacturing and service configuration</a:t>
            </a:r>
          </a:p>
          <a:p>
            <a:r>
              <a:rPr lang="en-US" sz="1800" dirty="0" smtClean="0"/>
              <a:t>SR6. The product shall inform the driver of external temperature</a:t>
            </a:r>
          </a:p>
          <a:p>
            <a:r>
              <a:rPr lang="en-US" sz="1800" dirty="0" smtClean="0"/>
              <a:t>SR7. The product shall inform the driver of the vehicle mileage on the display based on the speed received from wheels via analog input</a:t>
            </a:r>
          </a:p>
        </p:txBody>
      </p:sp>
    </p:spTree>
    <p:extLst>
      <p:ext uri="{BB962C8B-B14F-4D97-AF65-F5344CB8AC3E}">
        <p14:creationId xmlns:p14="http://schemas.microsoft.com/office/powerpoint/2010/main" val="1546151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System architecture/overview </a:t>
            </a:r>
            <a:endParaRPr lang="en-US" dirty="0"/>
          </a:p>
        </p:txBody>
      </p:sp>
      <p:pic>
        <p:nvPicPr>
          <p:cNvPr id="1026" name="Picture 2" descr="https://user-images.githubusercontent.com/40429619/50208887-0ddda100-037b-11e9-8ff1-3d6a3d1c0988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3624" y="1690688"/>
            <a:ext cx="7278376" cy="4007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405009" y="1690688"/>
            <a:ext cx="473949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i="0" dirty="0" smtClean="0">
                <a:solidFill>
                  <a:srgbClr val="24292E"/>
                </a:solidFill>
                <a:effectLst/>
                <a:latin typeface="-apple-system"/>
              </a:rPr>
              <a:t>• SR1 covered with Display IL9340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b="0" i="0" dirty="0" smtClean="0">
                <a:solidFill>
                  <a:srgbClr val="24292E"/>
                </a:solidFill>
                <a:effectLst/>
                <a:latin typeface="-apple-system"/>
              </a:rPr>
              <a:t>• SR2 covered with 2 processors ATmega328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b="0" i="0" dirty="0" smtClean="0">
                <a:solidFill>
                  <a:srgbClr val="24292E"/>
                </a:solidFill>
                <a:effectLst/>
                <a:latin typeface="-apple-system"/>
              </a:rPr>
              <a:t>• SR4 covered with </a:t>
            </a:r>
            <a:r>
              <a:rPr lang="en-US" b="0" i="0" dirty="0" err="1" smtClean="0">
                <a:solidFill>
                  <a:srgbClr val="24292E"/>
                </a:solidFill>
                <a:effectLst/>
                <a:latin typeface="-apple-system"/>
              </a:rPr>
              <a:t>piezo</a:t>
            </a:r>
            <a:r>
              <a:rPr lang="en-US" b="0" i="0" dirty="0" smtClean="0">
                <a:solidFill>
                  <a:srgbClr val="24292E"/>
                </a:solidFill>
                <a:effectLst/>
                <a:latin typeface="-apple-system"/>
              </a:rPr>
              <a:t> speaker and blinker key switches.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b="0" i="0" dirty="0" smtClean="0">
                <a:solidFill>
                  <a:srgbClr val="24292E"/>
                </a:solidFill>
                <a:effectLst/>
                <a:latin typeface="-apple-system"/>
              </a:rPr>
              <a:t>• SR6 covered with t* sensor DS18B20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b="0" i="0" dirty="0" smtClean="0">
                <a:solidFill>
                  <a:srgbClr val="24292E"/>
                </a:solidFill>
                <a:effectLst/>
                <a:latin typeface="-apple-system"/>
              </a:rPr>
              <a:t>• SR7 covered with analog input – speedo control potentiometer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6068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557783"/>
            <a:ext cx="9144000" cy="1086803"/>
          </a:xfrm>
        </p:spPr>
        <p:txBody>
          <a:bodyPr/>
          <a:lstStyle/>
          <a:p>
            <a:r>
              <a:rPr lang="en-US" b="1" dirty="0" smtClean="0"/>
              <a:t>HW</a:t>
            </a:r>
            <a:r>
              <a:rPr lang="en-US" dirty="0" smtClean="0"/>
              <a:t> </a:t>
            </a:r>
            <a:r>
              <a:rPr lang="en-US" b="1" dirty="0" smtClean="0"/>
              <a:t>Architecture</a:t>
            </a:r>
            <a:endParaRPr lang="en-US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12520" y="2065846"/>
            <a:ext cx="9144000" cy="3603434"/>
          </a:xfrm>
        </p:spPr>
        <p:txBody>
          <a:bodyPr>
            <a:normAutofit lnSpcReduction="10000"/>
          </a:bodyPr>
          <a:lstStyle/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dirty="0" smtClean="0"/>
              <a:t>BOM (Bill of materials) selection:</a:t>
            </a:r>
          </a:p>
          <a:p>
            <a:pPr marL="914400" lvl="1" indent="-457200" algn="l">
              <a:buFont typeface="Wingdings" panose="05000000000000000000" pitchFamily="2" charset="2"/>
              <a:buChar char="ü"/>
            </a:pPr>
            <a:r>
              <a:rPr lang="en-US" dirty="0" smtClean="0"/>
              <a:t>Processor – </a:t>
            </a:r>
            <a:r>
              <a:rPr lang="en-US" b="1" dirty="0" smtClean="0"/>
              <a:t>ATmega328</a:t>
            </a:r>
            <a:r>
              <a:rPr lang="en-US" dirty="0" smtClean="0"/>
              <a:t> (8-bit, 16Kb)– 2pcs.;</a:t>
            </a:r>
          </a:p>
          <a:p>
            <a:pPr marL="914400" lvl="1" indent="-457200" algn="l">
              <a:buFont typeface="Wingdings" panose="05000000000000000000" pitchFamily="2" charset="2"/>
              <a:buChar char="ü"/>
            </a:pPr>
            <a:r>
              <a:rPr lang="en-US" dirty="0" smtClean="0"/>
              <a:t>Temperature sensor – </a:t>
            </a:r>
            <a:r>
              <a:rPr lang="en-US" b="1" dirty="0" smtClean="0"/>
              <a:t>DS18B20</a:t>
            </a:r>
            <a:r>
              <a:rPr lang="en-US" dirty="0" smtClean="0"/>
              <a:t> (1-Wire Digital) – 1pc.;</a:t>
            </a:r>
          </a:p>
          <a:p>
            <a:pPr marL="914400" lvl="1" indent="-457200" algn="l">
              <a:buFont typeface="Wingdings" panose="05000000000000000000" pitchFamily="2" charset="2"/>
              <a:buChar char="ü"/>
            </a:pPr>
            <a:r>
              <a:rPr lang="en-US" dirty="0" smtClean="0"/>
              <a:t>Display (HMI) – </a:t>
            </a:r>
            <a:r>
              <a:rPr lang="en-US" b="1" dirty="0" smtClean="0"/>
              <a:t>QVGA 2.2 inch TFT</a:t>
            </a:r>
            <a:r>
              <a:rPr lang="en-US" dirty="0" smtClean="0"/>
              <a:t> (SPI, 240x320) – 1pc.;</a:t>
            </a:r>
          </a:p>
          <a:p>
            <a:pPr lvl="2" algn="l"/>
            <a:r>
              <a:rPr lang="en-US" dirty="0" smtClean="0"/>
              <a:t>- Later </a:t>
            </a:r>
            <a:r>
              <a:rPr lang="en-US" dirty="0"/>
              <a:t>replaced by 1.8 inch TFT (SPI, 128x160) due to </a:t>
            </a:r>
            <a:r>
              <a:rPr lang="en-US" dirty="0" smtClean="0"/>
              <a:t>…</a:t>
            </a:r>
            <a:r>
              <a:rPr lang="en-US" dirty="0" smtClean="0"/>
              <a:t>wrong logic levels</a:t>
            </a:r>
            <a:r>
              <a:rPr lang="en-US" dirty="0" smtClean="0">
                <a:sym typeface="Wingdings" panose="05000000000000000000" pitchFamily="2" charset="2"/>
              </a:rPr>
              <a:t></a:t>
            </a:r>
            <a:endParaRPr lang="en-US" dirty="0">
              <a:sym typeface="Wingdings" panose="05000000000000000000" pitchFamily="2" charset="2"/>
            </a:endParaRPr>
          </a:p>
          <a:p>
            <a:pPr marL="914400" lvl="1" indent="-457200" algn="l">
              <a:buFont typeface="Wingdings" panose="05000000000000000000" pitchFamily="2" charset="2"/>
              <a:buChar char="ü"/>
            </a:pPr>
            <a:r>
              <a:rPr lang="en-US" dirty="0" smtClean="0"/>
              <a:t>Speaker </a:t>
            </a:r>
            <a:r>
              <a:rPr lang="en-US" dirty="0" smtClean="0"/>
              <a:t>– </a:t>
            </a:r>
            <a:r>
              <a:rPr lang="en-US" b="1" dirty="0" err="1" smtClean="0"/>
              <a:t>Piezo</a:t>
            </a:r>
            <a:r>
              <a:rPr lang="en-US" b="1" dirty="0" smtClean="0"/>
              <a:t> </a:t>
            </a:r>
            <a:r>
              <a:rPr lang="en-US" b="1" dirty="0" smtClean="0"/>
              <a:t>buzzer </a:t>
            </a:r>
            <a:r>
              <a:rPr lang="en-US" dirty="0" smtClean="0"/>
              <a:t>– 1pc.;</a:t>
            </a:r>
          </a:p>
          <a:p>
            <a:pPr marL="914400" lvl="1" indent="-457200" algn="l">
              <a:buFont typeface="Wingdings" panose="05000000000000000000" pitchFamily="2" charset="2"/>
              <a:buChar char="ü"/>
            </a:pPr>
            <a:r>
              <a:rPr lang="en-US" dirty="0" smtClean="0"/>
              <a:t>Oscillator – </a:t>
            </a:r>
            <a:r>
              <a:rPr lang="en-US" b="1" dirty="0" smtClean="0"/>
              <a:t>16Mhz quartz crystal </a:t>
            </a:r>
            <a:r>
              <a:rPr lang="en-US" dirty="0" smtClean="0"/>
              <a:t>– 2pcs.;</a:t>
            </a:r>
          </a:p>
          <a:p>
            <a:pPr marL="914400" lvl="1" indent="-457200" algn="l">
              <a:buFont typeface="Wingdings" panose="05000000000000000000" pitchFamily="2" charset="2"/>
              <a:buChar char="ü"/>
            </a:pPr>
            <a:r>
              <a:rPr lang="en-US" dirty="0" smtClean="0"/>
              <a:t>Push/Switch button - </a:t>
            </a:r>
            <a:r>
              <a:rPr lang="en-US" b="1" dirty="0" smtClean="0"/>
              <a:t>DIP P4 Normally Open </a:t>
            </a:r>
            <a:r>
              <a:rPr lang="en-US" dirty="0" smtClean="0"/>
              <a:t>– 6 pcs.;</a:t>
            </a:r>
          </a:p>
          <a:p>
            <a:pPr marL="914400" lvl="1" indent="-457200" algn="l">
              <a:buFont typeface="Wingdings" panose="05000000000000000000" pitchFamily="2" charset="2"/>
              <a:buChar char="ü"/>
            </a:pPr>
            <a:r>
              <a:rPr lang="en-US" dirty="0" smtClean="0"/>
              <a:t>Potentiometer – </a:t>
            </a:r>
            <a:r>
              <a:rPr lang="en-US" b="1" dirty="0" smtClean="0"/>
              <a:t>Rotary Potentiometer </a:t>
            </a:r>
            <a:r>
              <a:rPr lang="en-US" dirty="0" smtClean="0"/>
              <a:t>(100k</a:t>
            </a:r>
            <a:r>
              <a:rPr lang="el-GR" dirty="0" smtClean="0"/>
              <a:t>Ω</a:t>
            </a:r>
            <a:r>
              <a:rPr lang="en-US" dirty="0" smtClean="0"/>
              <a:t>) – 1 pc.;</a:t>
            </a:r>
          </a:p>
          <a:p>
            <a:pPr marL="914400" lvl="1" indent="-457200" algn="l">
              <a:buFont typeface="Wingdings" panose="05000000000000000000" pitchFamily="2" charset="2"/>
              <a:buChar char="ü"/>
            </a:pPr>
            <a:r>
              <a:rPr lang="en-US" dirty="0" smtClean="0"/>
              <a:t>Breadboard – </a:t>
            </a:r>
            <a:r>
              <a:rPr lang="en-US" dirty="0" smtClean="0"/>
              <a:t>2pc</a:t>
            </a:r>
            <a:r>
              <a:rPr lang="en-US" dirty="0" smtClean="0"/>
              <a:t>.;</a:t>
            </a:r>
          </a:p>
          <a:p>
            <a:pPr marL="914400" lvl="1" indent="-457200" algn="l">
              <a:buFont typeface="Wingdings" panose="05000000000000000000" pitchFamily="2" charset="2"/>
              <a:buChar char="ü"/>
            </a:pPr>
            <a:r>
              <a:rPr lang="en-US" dirty="0" smtClean="0"/>
              <a:t>Capacitors</a:t>
            </a:r>
            <a:r>
              <a:rPr lang="en-US" dirty="0" smtClean="0"/>
              <a:t>, Resistors, Connectors, Wires, test LEDs and etc.</a:t>
            </a:r>
          </a:p>
          <a:p>
            <a:pPr marL="914400" lvl="1" indent="-457200" algn="l">
              <a:buFont typeface="Wingdings" panose="05000000000000000000" pitchFamily="2" charset="2"/>
              <a:buChar char="ü"/>
            </a:pPr>
            <a:endParaRPr lang="en-US" sz="2000" dirty="0" smtClean="0"/>
          </a:p>
          <a:p>
            <a:pPr marL="914400" lvl="1" indent="-457200" algn="l">
              <a:buFont typeface="Wingdings" panose="05000000000000000000" pitchFamily="2" charset="2"/>
              <a:buChar char="ü"/>
            </a:pPr>
            <a:endParaRPr lang="en-US" dirty="0" smtClean="0"/>
          </a:p>
          <a:p>
            <a:pPr marL="914400" lvl="1" indent="-457200" algn="l">
              <a:buFont typeface="Wingdings" panose="05000000000000000000" pitchFamily="2" charset="2"/>
              <a:buChar char="ü"/>
            </a:pPr>
            <a:endParaRPr lang="en-US" dirty="0" smtClean="0"/>
          </a:p>
          <a:p>
            <a:pPr marL="342900" indent="-342900" algn="l">
              <a:buFont typeface="Wingdings" panose="05000000000000000000" pitchFamily="2" charset="2"/>
              <a:buChar char="Ø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5935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5118" y="274492"/>
            <a:ext cx="2234242" cy="2063266"/>
          </a:xfrm>
        </p:spPr>
        <p:txBody>
          <a:bodyPr>
            <a:normAutofit/>
          </a:bodyPr>
          <a:lstStyle/>
          <a:p>
            <a:r>
              <a:rPr lang="en-US" sz="3600" b="1" dirty="0" smtClean="0"/>
              <a:t>HW Schematic</a:t>
            </a:r>
            <a:br>
              <a:rPr lang="en-US" sz="3600" b="1" dirty="0" smtClean="0"/>
            </a:br>
            <a:r>
              <a:rPr lang="en-US" sz="3600" b="1" dirty="0" smtClean="0"/>
              <a:t>design</a:t>
            </a:r>
            <a:endParaRPr lang="en-US" sz="3600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9360" y="5161"/>
            <a:ext cx="9692640" cy="6852839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5730" y="987593"/>
            <a:ext cx="10058400" cy="4887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758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9323" y="298090"/>
            <a:ext cx="3800023" cy="3122742"/>
          </a:xfrm>
        </p:spPr>
      </p:pic>
      <p:sp>
        <p:nvSpPr>
          <p:cNvPr id="4" name="Rectangle 3"/>
          <p:cNvSpPr/>
          <p:nvPr/>
        </p:nvSpPr>
        <p:spPr>
          <a:xfrm>
            <a:off x="217850" y="169344"/>
            <a:ext cx="226215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i="0" dirty="0" smtClean="0">
                <a:solidFill>
                  <a:srgbClr val="4F4E4E"/>
                </a:solidFill>
                <a:effectLst/>
                <a:latin typeface="+mj-lt"/>
              </a:rPr>
              <a:t>PCB Design</a:t>
            </a:r>
            <a:endParaRPr lang="en-US" sz="3600" b="1" dirty="0">
              <a:latin typeface="+mj-lt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1079" y="298088"/>
            <a:ext cx="3789357" cy="31227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9324" y="3578203"/>
            <a:ext cx="3800023" cy="318551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17850" y="3578203"/>
            <a:ext cx="272170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 smtClean="0"/>
              <a:t>Result &amp; Lessons </a:t>
            </a:r>
          </a:p>
          <a:p>
            <a:r>
              <a:rPr lang="en-US" sz="2000" dirty="0" smtClean="0"/>
              <a:t>learned:</a:t>
            </a:r>
          </a:p>
          <a:p>
            <a:r>
              <a:rPr lang="en-US" sz="2000" dirty="0" smtClean="0"/>
              <a:t>- don’t miss connections</a:t>
            </a:r>
            <a:endParaRPr lang="en-US" sz="2000" dirty="0"/>
          </a:p>
        </p:txBody>
      </p:sp>
      <p:sp>
        <p:nvSpPr>
          <p:cNvPr id="11" name="TextBox 10"/>
          <p:cNvSpPr txBox="1"/>
          <p:nvPr/>
        </p:nvSpPr>
        <p:spPr>
          <a:xfrm>
            <a:off x="217850" y="973046"/>
            <a:ext cx="226215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 smtClean="0"/>
              <a:t>2 Layers PCB:</a:t>
            </a:r>
          </a:p>
          <a:p>
            <a:r>
              <a:rPr lang="en-US" sz="2000" dirty="0" smtClean="0"/>
              <a:t>- 100x100mm;</a:t>
            </a:r>
          </a:p>
          <a:p>
            <a:r>
              <a:rPr lang="en-US" sz="2000" dirty="0" smtClean="0"/>
              <a:t>- ground plane fill;</a:t>
            </a:r>
            <a:endParaRPr lang="en-US" sz="20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2121" y="3709358"/>
            <a:ext cx="5115464" cy="273730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030842" y="324868"/>
            <a:ext cx="3409808" cy="317464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002586">
            <a:off x="7500987" y="415686"/>
            <a:ext cx="3113701" cy="2993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982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Mechanics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0380" y="1690688"/>
            <a:ext cx="5753233" cy="435133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364" y="2719227"/>
            <a:ext cx="6510112" cy="3164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037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 architecture</a:t>
            </a:r>
            <a:endParaRPr lang="en-US" dirty="0"/>
          </a:p>
        </p:txBody>
      </p:sp>
      <p:pic>
        <p:nvPicPr>
          <p:cNvPr id="3074" name="Picture 2" descr="https://raw.githubusercontent.com/VisteonSofia/practice2/ttsvetk1/ArchSw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805" y="1690688"/>
            <a:ext cx="11584768" cy="3087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alt text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9647" y="5282760"/>
            <a:ext cx="8905875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/>
          <p:cNvCxnSpPr/>
          <p:nvPr/>
        </p:nvCxnSpPr>
        <p:spPr>
          <a:xfrm flipH="1">
            <a:off x="3261815" y="3125337"/>
            <a:ext cx="1555846" cy="23747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6810233" y="3125337"/>
            <a:ext cx="5109340" cy="23747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0523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 requirements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38152"/>
            <a:ext cx="6804955" cy="435133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447964" y="2197290"/>
            <a:ext cx="3330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Managed on </a:t>
            </a:r>
            <a:r>
              <a:rPr lang="en-US" dirty="0" err="1" smtClean="0"/>
              <a:t>GitHub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399552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</TotalTime>
  <Words>308</Words>
  <Application>Microsoft Office PowerPoint</Application>
  <PresentationFormat>Widescreen</PresentationFormat>
  <Paragraphs>44</Paragraphs>
  <Slides>15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-apple-system</vt:lpstr>
      <vt:lpstr>Arial</vt:lpstr>
      <vt:lpstr>Calibri</vt:lpstr>
      <vt:lpstr>Calibri Light</vt:lpstr>
      <vt:lpstr>Wingdings</vt:lpstr>
      <vt:lpstr>Office Theme</vt:lpstr>
      <vt:lpstr>Microsoft Word Document</vt:lpstr>
      <vt:lpstr>System Engineering in practice update</vt:lpstr>
      <vt:lpstr>Customer requirements</vt:lpstr>
      <vt:lpstr>System architecture/overview </vt:lpstr>
      <vt:lpstr>HW Architecture</vt:lpstr>
      <vt:lpstr>HW Schematic design</vt:lpstr>
      <vt:lpstr>PowerPoint Presentation</vt:lpstr>
      <vt:lpstr>Mechanics</vt:lpstr>
      <vt:lpstr>SW architecture</vt:lpstr>
      <vt:lpstr>SW requirements</vt:lpstr>
      <vt:lpstr>Natural language modelled requirements</vt:lpstr>
      <vt:lpstr>Matlab model “blinkers” SWC</vt:lpstr>
      <vt:lpstr>Matlab model “blinkers” SWC</vt:lpstr>
      <vt:lpstr>Matlab model “blinkers” SWC</vt:lpstr>
      <vt:lpstr>Time diagram</vt:lpstr>
      <vt:lpstr>PowerPoint Presentation</vt:lpstr>
    </vt:vector>
  </TitlesOfParts>
  <Company>Johnson Controls Inc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Harizanov, Martin (M.)</dc:creator>
  <cp:lastModifiedBy>Harizanov, Martin (M.)</cp:lastModifiedBy>
  <cp:revision>7</cp:revision>
  <dcterms:created xsi:type="dcterms:W3CDTF">2018-12-19T08:49:20Z</dcterms:created>
  <dcterms:modified xsi:type="dcterms:W3CDTF">2018-12-19T10:10:00Z</dcterms:modified>
</cp:coreProperties>
</file>